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3" r:id="rId3"/>
    <p:sldId id="257" r:id="rId4"/>
    <p:sldId id="274" r:id="rId5"/>
    <p:sldId id="258" r:id="rId6"/>
    <p:sldId id="259" r:id="rId7"/>
    <p:sldId id="260" r:id="rId8"/>
    <p:sldId id="270" r:id="rId9"/>
    <p:sldId id="261" r:id="rId10"/>
    <p:sldId id="264" r:id="rId11"/>
    <p:sldId id="265" r:id="rId12"/>
    <p:sldId id="266" r:id="rId13"/>
    <p:sldId id="267" r:id="rId14"/>
    <p:sldId id="276" r:id="rId15"/>
    <p:sldId id="268" r:id="rId16"/>
    <p:sldId id="279" r:id="rId17"/>
    <p:sldId id="280" r:id="rId18"/>
    <p:sldId id="277" r:id="rId19"/>
    <p:sldId id="275" r:id="rId20"/>
    <p:sldId id="278" r:id="rId21"/>
    <p:sldId id="269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4B289-5420-48CB-A1D5-E858A5E7F4C0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C263C-1FBA-4274-9CB2-0B98EEA09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981-7A6B-43B3-92DA-B02F45E21BC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D82629-6767-4EBF-A021-628C0D3F2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981-7A6B-43B3-92DA-B02F45E21BC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2629-6767-4EBF-A021-628C0D3F2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981-7A6B-43B3-92DA-B02F45E21BC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2629-6767-4EBF-A021-628C0D3F2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981-7A6B-43B3-92DA-B02F45E21BC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D82629-6767-4EBF-A021-628C0D3F2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981-7A6B-43B3-92DA-B02F45E21BC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2629-6767-4EBF-A021-628C0D3F2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981-7A6B-43B3-92DA-B02F45E21BC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2629-6767-4EBF-A021-628C0D3F2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981-7A6B-43B3-92DA-B02F45E21BC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D82629-6767-4EBF-A021-628C0D3F2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981-7A6B-43B3-92DA-B02F45E21BC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2629-6767-4EBF-A021-628C0D3F2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981-7A6B-43B3-92DA-B02F45E21BC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2629-6767-4EBF-A021-628C0D3F2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981-7A6B-43B3-92DA-B02F45E21BC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2629-6767-4EBF-A021-628C0D3F2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981-7A6B-43B3-92DA-B02F45E21BC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2629-6767-4EBF-A021-628C0D3F2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8EC981-7A6B-43B3-92DA-B02F45E21BC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D82629-6767-4EBF-A021-628C0D3F2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Mathematics and models in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BIG IDEAS----BIG QUESTIONS---BIG QUESTIONS—BIG QUESTIONS</a:t>
            </a:r>
            <a:endParaRPr lang="en-US" dirty="0"/>
          </a:p>
        </p:txBody>
      </p:sp>
      <p:pic>
        <p:nvPicPr>
          <p:cNvPr id="1026" name="Picture 2" descr="C:\Users\Owner\AppData\Local\Microsoft\Windows\Temporary Internet Files\Content.IE5\XWQVVH03\MC9004418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1000"/>
            <a:ext cx="3124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time and </a:t>
            </a:r>
            <a:r>
              <a:rPr lang="en-US" dirty="0" err="1" smtClean="0"/>
              <a:t>temperture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 units for time</a:t>
            </a:r>
          </a:p>
          <a:p>
            <a:pPr lvl="1"/>
            <a:r>
              <a:rPr lang="en-US" sz="3200" dirty="0" smtClean="0"/>
              <a:t>Second</a:t>
            </a:r>
          </a:p>
          <a:p>
            <a:pPr lvl="1"/>
            <a:r>
              <a:rPr lang="en-US" sz="3200" dirty="0" smtClean="0"/>
              <a:t>60 sec. = 1 minute</a:t>
            </a:r>
          </a:p>
          <a:p>
            <a:pPr lvl="1"/>
            <a:r>
              <a:rPr lang="en-US" sz="3200" dirty="0" smtClean="0"/>
              <a:t>60 min. = 1 hour</a:t>
            </a:r>
          </a:p>
          <a:p>
            <a:pPr lvl="1"/>
            <a:r>
              <a:rPr lang="en-US" sz="3200" dirty="0" smtClean="0"/>
              <a:t>3600 sec. = 1 hour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029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Celsius-c for centigrade</a:t>
            </a:r>
          </a:p>
          <a:p>
            <a:r>
              <a:rPr lang="en-US" sz="3200" dirty="0" smtClean="0"/>
              <a:t>Kelvin-k for </a:t>
            </a:r>
            <a:r>
              <a:rPr lang="en-US" sz="3200" dirty="0" err="1" smtClean="0"/>
              <a:t>kelvin</a:t>
            </a:r>
            <a:endParaRPr lang="en-US" sz="3200" dirty="0" smtClean="0"/>
          </a:p>
          <a:p>
            <a:r>
              <a:rPr lang="en-US" sz="3200" dirty="0" smtClean="0"/>
              <a:t>See scales page 65</a:t>
            </a:r>
          </a:p>
          <a:p>
            <a:r>
              <a:rPr lang="en-US" sz="3200" dirty="0" smtClean="0"/>
              <a:t>Write definition of words for c and k</a:t>
            </a:r>
          </a:p>
          <a:p>
            <a:r>
              <a:rPr lang="en-US" sz="3200" dirty="0" smtClean="0"/>
              <a:t>What is a thermometer?</a:t>
            </a:r>
          </a:p>
          <a:p>
            <a:r>
              <a:rPr lang="en-US" sz="3200" dirty="0" smtClean="0"/>
              <a:t>Do the quick lab on page 65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hrysanthemu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 practice to assess our learning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562600"/>
            <a:ext cx="8077200" cy="76835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3200" dirty="0" smtClean="0">
                <a:solidFill>
                  <a:srgbClr val="C00000"/>
                </a:solidFill>
              </a:rPr>
              <a:t>Review sheet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Quiz time         quiz time       quiz time      quiz time      quiz time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80" dirty="0" smtClean="0"/>
              <a:t/>
            </a:r>
            <a:br>
              <a:rPr lang="en-US" sz="2680" dirty="0" smtClean="0"/>
            </a:br>
            <a:r>
              <a:rPr lang="en-US" sz="2680" dirty="0" smtClean="0"/>
              <a:t>Section 2.2</a:t>
            </a:r>
            <a:br>
              <a:rPr lang="en-US" sz="2680" dirty="0" smtClean="0"/>
            </a:br>
            <a:r>
              <a:rPr lang="en-US" sz="2680" dirty="0" smtClean="0"/>
              <a:t>Mathematics AND Scientific Thinking</a:t>
            </a:r>
            <a:br>
              <a:rPr lang="en-US" sz="2680" dirty="0" smtClean="0"/>
            </a:br>
            <a:endParaRPr lang="en-US" sz="268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math skills do scientist use?</a:t>
            </a:r>
          </a:p>
          <a:p>
            <a:r>
              <a:rPr lang="en-US" dirty="0" smtClean="0"/>
              <a:t>Read “My Planet Diary” </a:t>
            </a:r>
          </a:p>
          <a:p>
            <a:r>
              <a:rPr lang="en-US" dirty="0" smtClean="0"/>
              <a:t>Answer questions out loud page 66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	Vocabulary </a:t>
            </a:r>
            <a:r>
              <a:rPr lang="en-US" sz="28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Words</a:t>
            </a:r>
            <a:br>
              <a:rPr lang="en-US" sz="28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</a:br>
            <a:r>
              <a:rPr lang="en-US" sz="28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Math Skills				</a:t>
            </a:r>
            <a:r>
              <a:rPr lang="en-US" sz="28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MATH TOOLS</a:t>
            </a:r>
            <a:endParaRPr lang="en-US" sz="28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Estimate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Accuracy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Precision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Significant figures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Mean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Median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mode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Range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Anomalous data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Percent error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715000"/>
            <a:ext cx="693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Write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definition to all vocabulary words and make a sentence for each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ESTIMATE IS AN APPROXIMATION OF A NUMBER BASED ON A REASONABLE ASSUMPTION.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4582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collecting data, scientist use math skills that include estimation, accuracy, and precision, and significant figures.</a:t>
            </a:r>
          </a:p>
          <a:p>
            <a:endParaRPr lang="en-US" dirty="0"/>
          </a:p>
          <a:p>
            <a:r>
              <a:rPr lang="en-US" b="1" dirty="0" smtClean="0"/>
              <a:t>Class review page 67</a:t>
            </a:r>
          </a:p>
          <a:p>
            <a:r>
              <a:rPr lang="en-US" sz="2400" u="heavy" dirty="0" smtClean="0"/>
              <a:t>Accuracy and Precision</a:t>
            </a:r>
          </a:p>
          <a:p>
            <a:r>
              <a:rPr lang="en-US" sz="2400" dirty="0" smtClean="0"/>
              <a:t>Students will identify main idea in the text page 68</a:t>
            </a:r>
          </a:p>
          <a:p>
            <a:endParaRPr lang="en-US" dirty="0" smtClean="0"/>
          </a:p>
          <a:p>
            <a:r>
              <a:rPr lang="en-US" sz="2400" dirty="0" smtClean="0"/>
              <a:t>Accuracy-how close the measurement is to the true or accepted measure.</a:t>
            </a:r>
          </a:p>
          <a:p>
            <a:endParaRPr lang="en-US" sz="2400" dirty="0"/>
          </a:p>
          <a:p>
            <a:r>
              <a:rPr lang="en-US" sz="2400" dirty="0" smtClean="0"/>
              <a:t>Precision-how close a group of measurements are to each other</a:t>
            </a:r>
          </a:p>
          <a:p>
            <a:endParaRPr lang="en-US" dirty="0"/>
          </a:p>
          <a:p>
            <a:r>
              <a:rPr lang="en-US" sz="2400" dirty="0" smtClean="0"/>
              <a:t>Significant Figures-</a:t>
            </a:r>
            <a:r>
              <a:rPr lang="en-US" sz="2400" dirty="0" err="1" smtClean="0"/>
              <a:t>commuincate</a:t>
            </a:r>
            <a:r>
              <a:rPr lang="en-US" sz="2400" dirty="0" smtClean="0"/>
              <a:t> how precise measurements are.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example-3.2 cm long-3 is significant, .2 is estimated (1 significant fig.)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rgsites.com/al/wiregrassmarines/Silent_Drill_T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7200"/>
            <a:ext cx="89281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PRECISION</a:t>
            </a:r>
            <a:endParaRPr lang="en-US" dirty="0"/>
          </a:p>
        </p:txBody>
      </p:sp>
      <p:pic>
        <p:nvPicPr>
          <p:cNvPr id="36866" name="Picture 2" descr="http://ts1.mm.bing.net/th?id=H.4976098658945376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991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ACCURACY AND PRECISION</a:t>
            </a:r>
            <a:endParaRPr lang="en-US" dirty="0"/>
          </a:p>
        </p:txBody>
      </p:sp>
      <p:pic>
        <p:nvPicPr>
          <p:cNvPr id="6146" name="Picture 2" descr="Picture or Photo of Row Red and White target with arrow -  isolated on 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8610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MEAN, MEDIUM, Mode, Range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4478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Mean-Average  (2, 3, 4, 5,6, 6, 20, 30)  </a:t>
            </a:r>
            <a:r>
              <a:rPr lang="en-US" sz="2800" b="1" dirty="0" smtClean="0">
                <a:solidFill>
                  <a:srgbClr val="FF0000"/>
                </a:solidFill>
              </a:rPr>
              <a:t>add the numbers and divide by the number of numbers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90500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Median-</a:t>
            </a:r>
            <a:r>
              <a:rPr lang="en-US" sz="2800" dirty="0" smtClean="0">
                <a:solidFill>
                  <a:srgbClr val="FF0000"/>
                </a:solidFill>
              </a:rPr>
              <a:t>Middle number (5)</a:t>
            </a:r>
          </a:p>
          <a:p>
            <a:endParaRPr lang="en-US" sz="2800" dirty="0" smtClean="0"/>
          </a:p>
          <a:p>
            <a:r>
              <a:rPr lang="en-US" sz="2800" dirty="0" smtClean="0"/>
              <a:t>Mode-</a:t>
            </a:r>
            <a:r>
              <a:rPr lang="en-US" sz="2800" dirty="0" smtClean="0">
                <a:solidFill>
                  <a:srgbClr val="FF0000"/>
                </a:solidFill>
              </a:rPr>
              <a:t>number that occurs most times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(6)</a:t>
            </a:r>
          </a:p>
          <a:p>
            <a:endParaRPr lang="en-US" sz="2800" dirty="0" smtClean="0"/>
          </a:p>
          <a:p>
            <a:r>
              <a:rPr lang="en-US" sz="2800" dirty="0" smtClean="0"/>
              <a:t>Range-</a:t>
            </a:r>
            <a:r>
              <a:rPr lang="en-US" sz="2800" dirty="0" smtClean="0">
                <a:solidFill>
                  <a:srgbClr val="FF0000"/>
                </a:solidFill>
              </a:rPr>
              <a:t>difference between smallest and largest number (30-2=28)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9067800" cy="27432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3200" dirty="0" smtClean="0"/>
              <a:t>EVIDENCE-ANY OBJECT OR RESULT THAT INDICATES A CERTAIN THEORY IS TRUE.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RESEARCHER-ANY ONE WHO STUDIES A SCIENTIFIC PROBLEM.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SOCIETY-AN ORGANIZATION OF INDIVIDUALS, SUCH AS THE CITY OF NEW ORLEANS, OR A TOWN.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2310715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/>
              <a:t>VOCABULARY SKILL </a:t>
            </a:r>
            <a:br>
              <a:rPr lang="en-US" dirty="0" smtClean="0"/>
            </a:br>
            <a:r>
              <a:rPr lang="en-US" dirty="0" smtClean="0"/>
              <a:t>TREND-A GENERAL TENDENCY OR DIRECTION</a:t>
            </a:r>
            <a:br>
              <a:rPr lang="en-US" dirty="0" smtClean="0"/>
            </a:br>
            <a:r>
              <a:rPr lang="en-US" dirty="0" smtClean="0"/>
              <a:t>PERIODICALLY-AT REGULAR INTERVALS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Anomalous data =outlier on a graph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Reasonable  and  anomalous 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381000"/>
            <a:ext cx="4292241" cy="609600"/>
          </a:xfrm>
        </p:spPr>
        <p:txBody>
          <a:bodyPr/>
          <a:lstStyle/>
          <a:p>
            <a:r>
              <a:rPr lang="en-US" dirty="0" smtClean="0"/>
              <a:t>               Graphs-Line and Bar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</p:nvPr>
        </p:nvGraphicFramePr>
        <p:xfrm>
          <a:off x="609600" y="1600200"/>
          <a:ext cx="1752600" cy="188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"/>
                <a:gridCol w="487680"/>
                <a:gridCol w="355600"/>
                <a:gridCol w="330200"/>
                <a:gridCol w="228600"/>
              </a:tblGrid>
              <a:tr h="9423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9423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Content Placeholder 6" descr="C:\Users\Owner\AppData\Local\Microsoft\Windows\Temporary Internet Files\Content.IE5\8BFQ0LO7\MC900441458[1].pn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144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384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in the Science 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are two things you should do before you begin any investigation?</a:t>
            </a:r>
          </a:p>
          <a:p>
            <a:r>
              <a:rPr lang="en-US" sz="2400" dirty="0" smtClean="0"/>
              <a:t>What are some additional safety precautions you should take when you work in the field?</a:t>
            </a:r>
          </a:p>
          <a:p>
            <a:r>
              <a:rPr lang="en-US" sz="2400" dirty="0" smtClean="0"/>
              <a:t>What is the most important rule to keep in mind during a science investigation?</a:t>
            </a:r>
          </a:p>
          <a:p>
            <a:r>
              <a:rPr lang="en-US" sz="2400" dirty="0" smtClean="0"/>
              <a:t>What is the purpose of safety symbols?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should you handle live animals with care?</a:t>
            </a:r>
          </a:p>
          <a:p>
            <a:r>
              <a:rPr lang="en-US" dirty="0" smtClean="0"/>
              <a:t>Why is it important to follow safety practices during an experiment?</a:t>
            </a:r>
          </a:p>
          <a:p>
            <a:r>
              <a:rPr lang="en-US" dirty="0" smtClean="0"/>
              <a:t>Why is it important to clean up your work area?</a:t>
            </a:r>
          </a:p>
          <a:p>
            <a:r>
              <a:rPr lang="en-US" dirty="0" smtClean="0"/>
              <a:t>See pages 88-893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Safety Practices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What should you do if an </a:t>
            </a:r>
            <a:r>
              <a:rPr lang="en-US" smtClean="0"/>
              <a:t>accident occur?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8610600" cy="880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Lesson 1-Scientific Measurements- Discussion Questions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Big Question-How do scientists use measurements in mathematics? </a:t>
            </a:r>
            <a:r>
              <a:rPr lang="en-US" sz="3200" b="1" dirty="0" smtClean="0">
                <a:solidFill>
                  <a:srgbClr val="FF0000"/>
                </a:solidFill>
              </a:rPr>
              <a:t> THEY  USE  A STANDARD MEASUREMENT.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Why do scientists use a standard measurement system?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What standard measurement system does scientist use? </a:t>
            </a:r>
            <a:r>
              <a:rPr lang="en-US" sz="3200" b="1" dirty="0" smtClean="0">
                <a:solidFill>
                  <a:srgbClr val="FF0000"/>
                </a:solidFill>
              </a:rPr>
              <a:t>Metric system based on the number 10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r>
              <a:rPr lang="en-US" sz="3200" b="1" dirty="0" smtClean="0"/>
              <a:t> </a:t>
            </a:r>
            <a:endParaRPr lang="en-US" sz="3200" b="1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The modern Scientist use a version of the metric system called the International System of Units (SI)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Why????</a:t>
            </a:r>
          </a:p>
          <a:p>
            <a:endParaRPr lang="en-US" sz="2800" b="1" dirty="0" smtClean="0"/>
          </a:p>
          <a:p>
            <a:r>
              <a:rPr lang="en-US" sz="3200" b="1" dirty="0" smtClean="0"/>
              <a:t>What are some SI units of measure?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67640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Why do you think scientists would make a model of a jet and wind test it before building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Vocabulary skills-</a:t>
            </a:r>
            <a:r>
              <a:rPr lang="en-US" sz="2400" dirty="0" smtClean="0">
                <a:solidFill>
                  <a:srgbClr val="FF0000"/>
                </a:solidFill>
              </a:rPr>
              <a:t> write definitions and use in  a sentence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Metric system (</a:t>
            </a:r>
            <a:r>
              <a:rPr lang="en-US" sz="2000" dirty="0" smtClean="0">
                <a:solidFill>
                  <a:srgbClr val="FF0000"/>
                </a:solidFill>
              </a:rPr>
              <a:t>based on 10)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International system (SI)</a:t>
            </a:r>
          </a:p>
          <a:p>
            <a:r>
              <a:rPr lang="en-US" sz="3200" dirty="0" smtClean="0"/>
              <a:t>Mass (Kg)</a:t>
            </a:r>
          </a:p>
          <a:p>
            <a:r>
              <a:rPr lang="en-US" sz="3200" dirty="0" smtClean="0"/>
              <a:t>Length (meter)</a:t>
            </a:r>
          </a:p>
          <a:p>
            <a:r>
              <a:rPr lang="en-US" sz="3200" dirty="0" smtClean="0"/>
              <a:t>Weight (Newton)</a:t>
            </a:r>
          </a:p>
          <a:p>
            <a:r>
              <a:rPr lang="en-US" sz="3200" dirty="0" smtClean="0"/>
              <a:t>Volume (M</a:t>
            </a:r>
            <a:r>
              <a:rPr lang="en-US" sz="3200" baseline="30000" dirty="0" smtClean="0"/>
              <a:t>3</a:t>
            </a:r>
            <a:endParaRPr lang="en-US" sz="3200" dirty="0" smtClean="0"/>
          </a:p>
          <a:p>
            <a:r>
              <a:rPr lang="en-US" sz="3200" dirty="0" smtClean="0"/>
              <a:t>Meniscus</a:t>
            </a:r>
          </a:p>
          <a:p>
            <a:r>
              <a:rPr lang="en-US" sz="3200" dirty="0" smtClean="0"/>
              <a:t>Density (d=Kg/M</a:t>
            </a:r>
            <a:r>
              <a:rPr lang="en-US" sz="3200" baseline="30000" dirty="0" smtClean="0"/>
              <a:t>3</a:t>
            </a:r>
            <a:endParaRPr lang="en-US" sz="3200" dirty="0" smtClean="0"/>
          </a:p>
          <a:p>
            <a:r>
              <a:rPr lang="en-US" sz="3200" dirty="0" smtClean="0"/>
              <a:t>Time (second)</a:t>
            </a:r>
          </a:p>
          <a:p>
            <a:r>
              <a:rPr lang="en-US" sz="3200" dirty="0" smtClean="0"/>
              <a:t>Temperature (Celsius)</a:t>
            </a:r>
          </a:p>
          <a:p>
            <a:endParaRPr lang="en-US" dirty="0"/>
          </a:p>
        </p:txBody>
      </p:sp>
      <p:pic>
        <p:nvPicPr>
          <p:cNvPr id="1026" name="Picture 2" descr="C:\Users\Owner\AppData\Local\Microsoft\Windows\Temporary Internet Files\Content.IE5\34CYND9T\MC900188651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3810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BIG IDEAS----BIG QUESTIONS---BIG QUESTIONS—BIG QUESTIONS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85344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Complete the column in the table using a meter as the base. The meter is the SI unit for length.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Common SI Prefixes</a:t>
            </a:r>
          </a:p>
          <a:p>
            <a:r>
              <a:rPr lang="en-US" sz="2000" b="1" u="heavy" dirty="0" smtClean="0"/>
              <a:t>Prefixes</a:t>
            </a:r>
            <a:r>
              <a:rPr lang="en-US" sz="2000" b="1" dirty="0" smtClean="0"/>
              <a:t>			</a:t>
            </a:r>
            <a:r>
              <a:rPr lang="en-US" sz="2000" b="1" u="heavy" dirty="0" smtClean="0"/>
              <a:t>Meaning</a:t>
            </a:r>
            <a:r>
              <a:rPr lang="en-US" sz="2000" b="1" dirty="0" smtClean="0"/>
              <a:t>			</a:t>
            </a:r>
            <a:r>
              <a:rPr lang="en-US" sz="2000" b="1" u="heavy" dirty="0" smtClean="0"/>
              <a:t>Example</a:t>
            </a:r>
          </a:p>
          <a:p>
            <a:r>
              <a:rPr lang="en-US" sz="2000" b="1" dirty="0" smtClean="0"/>
              <a:t>Kilo-(k)			1,000</a:t>
            </a:r>
          </a:p>
          <a:p>
            <a:endParaRPr lang="en-US" sz="2000" b="1" dirty="0"/>
          </a:p>
          <a:p>
            <a:r>
              <a:rPr lang="en-US" sz="2000" b="1" dirty="0" err="1" smtClean="0"/>
              <a:t>Deka</a:t>
            </a:r>
            <a:r>
              <a:rPr lang="en-US" sz="2000" b="1" dirty="0" smtClean="0"/>
              <a:t> –(</a:t>
            </a:r>
            <a:r>
              <a:rPr lang="en-US" sz="2000" b="1" dirty="0" err="1" smtClean="0"/>
              <a:t>da</a:t>
            </a:r>
            <a:r>
              <a:rPr lang="en-US" sz="2000" b="1" dirty="0" smtClean="0"/>
              <a:t>)		10</a:t>
            </a:r>
          </a:p>
          <a:p>
            <a:endParaRPr lang="en-US" sz="2000" b="1" dirty="0"/>
          </a:p>
          <a:p>
            <a:r>
              <a:rPr lang="en-US" sz="2000" b="1" dirty="0" smtClean="0"/>
              <a:t>No prefix		1				meter</a:t>
            </a:r>
          </a:p>
          <a:p>
            <a:endParaRPr lang="en-US" sz="2000" b="1" dirty="0"/>
          </a:p>
          <a:p>
            <a:r>
              <a:rPr lang="en-US" sz="2000" b="1" dirty="0" err="1" smtClean="0"/>
              <a:t>Centi</a:t>
            </a:r>
            <a:r>
              <a:rPr lang="en-US" sz="2000" b="1" dirty="0" smtClean="0"/>
              <a:t>-(c)			0.01 (one </a:t>
            </a:r>
            <a:r>
              <a:rPr lang="en-US" sz="2000" b="1" dirty="0" err="1" smtClean="0"/>
              <a:t>hundreth</a:t>
            </a:r>
            <a:r>
              <a:rPr lang="en-US" sz="2000" b="1" dirty="0" smtClean="0"/>
              <a:t>)</a:t>
            </a:r>
          </a:p>
          <a:p>
            <a:endParaRPr lang="en-US" sz="2000" b="1" dirty="0"/>
          </a:p>
          <a:p>
            <a:r>
              <a:rPr lang="en-US" sz="2000" b="1" dirty="0" err="1" smtClean="0"/>
              <a:t>Milli</a:t>
            </a:r>
            <a:r>
              <a:rPr lang="en-US" sz="2000" b="1" dirty="0" smtClean="0"/>
              <a:t>- (m)		0.001 (one thousandth)</a:t>
            </a:r>
          </a:p>
          <a:p>
            <a:endParaRPr lang="en-US" sz="2000" b="1" dirty="0"/>
          </a:p>
          <a:p>
            <a:r>
              <a:rPr lang="en-US" sz="2000" b="1" dirty="0" smtClean="0"/>
              <a:t>Micro –(			0.000001 (one millionth)</a:t>
            </a:r>
          </a:p>
          <a:p>
            <a:endParaRPr lang="en-US" sz="2000" b="1" dirty="0"/>
          </a:p>
          <a:p>
            <a:r>
              <a:rPr lang="en-US" sz="2000" b="1" dirty="0" err="1" smtClean="0"/>
              <a:t>Nano</a:t>
            </a:r>
            <a:r>
              <a:rPr lang="en-US" sz="2000" b="1" dirty="0" smtClean="0"/>
              <a:t>- (n)		0.000000001</a:t>
            </a:r>
          </a:p>
          <a:p>
            <a:endParaRPr lang="en-US" dirty="0"/>
          </a:p>
          <a:p>
            <a:r>
              <a:rPr lang="en-US" dirty="0" smtClean="0"/>
              <a:t> 				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the math-page 58-work as a class=place answers in the textbook</a:t>
            </a:r>
          </a:p>
          <a:p>
            <a:endParaRPr lang="en-US" dirty="0"/>
          </a:p>
          <a:p>
            <a:r>
              <a:rPr lang="en-US" dirty="0" smtClean="0"/>
              <a:t>Assess your understanding by answering questions 1 a, b, and c page 58. place work in the textbook.</a:t>
            </a:r>
            <a:endParaRPr lang="en-US" dirty="0"/>
          </a:p>
        </p:txBody>
      </p:sp>
      <p:pic>
        <p:nvPicPr>
          <p:cNvPr id="2050" name="Picture 2" descr="C:\Users\Owner\AppData\Local\Microsoft\Windows\Temporary Internet Files\Content.IE5\TAG83A5I\MC90044010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460" y="1975031"/>
            <a:ext cx="2565080" cy="29079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13716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long is a kilometer compared to a mile? 1 mile = 1.609 km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1905000"/>
            <a:ext cx="3573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metric system is a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Standard measurement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System based on the number 10.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429000"/>
            <a:ext cx="3982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Modern scientist use the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International System of units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Called SI as the standard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962400"/>
            <a:ext cx="3230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SI used to compare data And communicate about Results of scientific investigation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length of this room 23 meters. Convert the length to centimeters.  Convert the length to kilometers.</a:t>
            </a:r>
          </a:p>
          <a:p>
            <a:endParaRPr lang="en-US" dirty="0" smtClean="0"/>
          </a:p>
          <a:p>
            <a:r>
              <a:rPr lang="en-US" dirty="0" smtClean="0"/>
              <a:t>A bobcat can weigh about 95 grams. How many milligrams does it weigh?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Units for measurements commonly used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457200"/>
            <a:ext cx="3008313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000" u="heavy" dirty="0" smtClean="0"/>
              <a:t>Conversion Table for Length in meters</a:t>
            </a:r>
          </a:p>
          <a:p>
            <a:r>
              <a:rPr lang="en-US" sz="2000" dirty="0" smtClean="0"/>
              <a:t>1 Km=1,000m</a:t>
            </a:r>
          </a:p>
          <a:p>
            <a:r>
              <a:rPr lang="en-US" sz="2000" dirty="0" smtClean="0"/>
              <a:t>1m= 100 cm</a:t>
            </a:r>
          </a:p>
          <a:p>
            <a:r>
              <a:rPr lang="en-US" sz="2000" dirty="0" smtClean="0"/>
              <a:t>1m = 1,000m</a:t>
            </a:r>
          </a:p>
          <a:p>
            <a:r>
              <a:rPr lang="en-US" sz="2000" dirty="0" smtClean="0"/>
              <a:t>1cm= 10mm</a:t>
            </a:r>
          </a:p>
          <a:p>
            <a:endParaRPr lang="en-US" sz="2000" dirty="0" smtClean="0"/>
          </a:p>
          <a:p>
            <a:r>
              <a:rPr lang="en-US" sz="2000" u="heavy" dirty="0" smtClean="0"/>
              <a:t>Conversion Table for mass in grams</a:t>
            </a:r>
          </a:p>
          <a:p>
            <a:r>
              <a:rPr lang="en-US" sz="2000" dirty="0" smtClean="0"/>
              <a:t>1 kg= 1,000g</a:t>
            </a:r>
          </a:p>
          <a:p>
            <a:r>
              <a:rPr lang="en-US" sz="2000" dirty="0" smtClean="0"/>
              <a:t>1 g= 1,000 mg</a:t>
            </a:r>
          </a:p>
          <a:p>
            <a:endParaRPr lang="en-US" sz="2000" u="heavy" dirty="0" smtClean="0"/>
          </a:p>
          <a:p>
            <a:r>
              <a:rPr lang="en-US" sz="2000" u="heavy" dirty="0" smtClean="0"/>
              <a:t>Conversion Table for volume in liters</a:t>
            </a:r>
          </a:p>
          <a:p>
            <a:r>
              <a:rPr lang="en-US" sz="2000" dirty="0" smtClean="0"/>
              <a:t>1 L=1,000 </a:t>
            </a:r>
            <a:r>
              <a:rPr lang="en-US" sz="2000" dirty="0" err="1" smtClean="0"/>
              <a:t>mL</a:t>
            </a:r>
            <a:endParaRPr lang="en-US" sz="2000" dirty="0" smtClean="0"/>
          </a:p>
          <a:p>
            <a:r>
              <a:rPr lang="en-US" sz="2000" dirty="0" smtClean="0"/>
              <a:t>1 L= 1,000 cm cubed</a:t>
            </a:r>
          </a:p>
          <a:p>
            <a:r>
              <a:rPr lang="en-US" sz="2000" dirty="0" smtClean="0"/>
              <a:t>1mL = 1 cm cubed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560" dirty="0" smtClean="0"/>
              <a:t>What are some </a:t>
            </a:r>
            <a:r>
              <a:rPr lang="en-US" sz="2560" dirty="0" err="1" smtClean="0"/>
              <a:t>si</a:t>
            </a:r>
            <a:r>
              <a:rPr lang="en-US" sz="2560" dirty="0" smtClean="0"/>
              <a:t> units of Measu</a:t>
            </a:r>
            <a:r>
              <a:rPr lang="en-US" sz="2530" dirty="0" smtClean="0"/>
              <a:t>re</a:t>
            </a:r>
          </a:p>
          <a:p>
            <a:pPr lvl="1"/>
            <a:r>
              <a:rPr lang="en-US" sz="2600" dirty="0" smtClean="0"/>
              <a:t>Length- measured in meters (m)</a:t>
            </a:r>
          </a:p>
          <a:p>
            <a:pPr lvl="1">
              <a:buNone/>
            </a:pPr>
            <a:endParaRPr lang="en-US" sz="2600" dirty="0" smtClean="0"/>
          </a:p>
          <a:p>
            <a:pPr lvl="1"/>
            <a:r>
              <a:rPr lang="en-US" sz="2600" dirty="0" smtClean="0"/>
              <a:t>Mass-measured in Kilograms (kg)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Mass or weight???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Volume-measured in liters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Density-Explain???</a:t>
            </a:r>
          </a:p>
          <a:p>
            <a:pPr lvl="2"/>
            <a:endParaRPr lang="en-US" sz="1730" dirty="0" smtClean="0"/>
          </a:p>
          <a:p>
            <a:pPr lvl="1"/>
            <a:endParaRPr lang="en-US" sz="2130" dirty="0" smtClean="0"/>
          </a:p>
          <a:p>
            <a:pPr>
              <a:buNone/>
            </a:pPr>
            <a:r>
              <a:rPr lang="en-US" sz="2530" dirty="0" smtClean="0"/>
              <a:t>	</a:t>
            </a:r>
          </a:p>
          <a:p>
            <a:endParaRPr lang="en-US" sz="253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773</TotalTime>
  <Words>827</Words>
  <Application>Microsoft Office PowerPoint</Application>
  <PresentationFormat>On-screen Show (4:3)</PresentationFormat>
  <Paragraphs>187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Trek</vt:lpstr>
      <vt:lpstr>Mathematics and models in science</vt:lpstr>
      <vt:lpstr>VOCABULARY SKILL  TREND-A GENERAL TENDENCY OR DIRECTION PERIODICALLY-AT REGULAR INTERVALS</vt:lpstr>
      <vt:lpstr>Slide 3</vt:lpstr>
      <vt:lpstr>Slide 4</vt:lpstr>
      <vt:lpstr>Vocabulary skills- write definitions and use in  a sentence  </vt:lpstr>
      <vt:lpstr>BIG IDEAS----BIG QUESTIONS---BIG QUESTIONS—BIG QUESTIONS </vt:lpstr>
      <vt:lpstr>Slide 7</vt:lpstr>
      <vt:lpstr>Practice problems</vt:lpstr>
      <vt:lpstr>SI Units for measurements commonly used</vt:lpstr>
      <vt:lpstr>  time and temperture</vt:lpstr>
      <vt:lpstr>Let’s  practice to assess our learning</vt:lpstr>
      <vt:lpstr> Section 2.2 Mathematics AND Scientific Thinking </vt:lpstr>
      <vt:lpstr>  Vocabulary Words Math Skills    MATH TOOLS</vt:lpstr>
      <vt:lpstr>ESTIMATION</vt:lpstr>
      <vt:lpstr>Slide 15</vt:lpstr>
      <vt:lpstr>Slide 16</vt:lpstr>
      <vt:lpstr>PRECISION</vt:lpstr>
      <vt:lpstr>ACCURACY AND PRECISION</vt:lpstr>
      <vt:lpstr>MEAN, MEDIUM, Mode, Range</vt:lpstr>
      <vt:lpstr>Slide 20</vt:lpstr>
      <vt:lpstr>Anomalous data =outlier on a graph</vt:lpstr>
      <vt:lpstr>Safety in the Science Laboratory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and models in science</dc:title>
  <dc:creator>Leri Thompson</dc:creator>
  <cp:lastModifiedBy>Leri Thompson</cp:lastModifiedBy>
  <cp:revision>48</cp:revision>
  <dcterms:created xsi:type="dcterms:W3CDTF">2011-09-03T20:45:02Z</dcterms:created>
  <dcterms:modified xsi:type="dcterms:W3CDTF">2013-09-12T02:00:55Z</dcterms:modified>
</cp:coreProperties>
</file>